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ioRdS+hECKSp9NNVmvMy3HuRgk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2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3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3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7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623" y="0"/>
            <a:ext cx="9144000" cy="51435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317641" y="2571750"/>
            <a:ext cx="573405" cy="1183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91" name="Google Shape;91;p1"/>
          <p:cNvGrpSpPr/>
          <p:nvPr/>
        </p:nvGrpSpPr>
        <p:grpSpPr>
          <a:xfrm>
            <a:off x="191238" y="4672580"/>
            <a:ext cx="8856984" cy="72008"/>
            <a:chOff x="179512" y="6597352"/>
            <a:chExt cx="8856984" cy="72008"/>
          </a:xfrm>
        </p:grpSpPr>
        <p:cxnSp>
          <p:nvCxnSpPr>
            <p:cNvPr id="92" name="Google Shape;92;p1"/>
            <p:cNvCxnSpPr/>
            <p:nvPr/>
          </p:nvCxnSpPr>
          <p:spPr>
            <a:xfrm>
              <a:off x="179512" y="6669360"/>
              <a:ext cx="885698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179512" y="6597352"/>
              <a:ext cx="8856984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" name="Google Shape;94;p1"/>
          <p:cNvGrpSpPr/>
          <p:nvPr/>
        </p:nvGrpSpPr>
        <p:grpSpPr>
          <a:xfrm>
            <a:off x="4094707" y="1163042"/>
            <a:ext cx="666554" cy="666554"/>
            <a:chOff x="4375568" y="2080440"/>
            <a:chExt cx="1833024" cy="1833024"/>
          </a:xfrm>
        </p:grpSpPr>
        <p:sp>
          <p:nvSpPr>
            <p:cNvPr id="95" name="Google Shape;95;p1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" name="Google Shape;97;p1"/>
            <p:cNvGrpSpPr/>
            <p:nvPr/>
          </p:nvGrpSpPr>
          <p:grpSpPr>
            <a:xfrm>
              <a:off x="4644007" y="2375073"/>
              <a:ext cx="1296000" cy="1296000"/>
              <a:chOff x="4644007" y="2375073"/>
              <a:chExt cx="1296000" cy="1296000"/>
            </a:xfrm>
          </p:grpSpPr>
          <p:cxnSp>
            <p:nvCxnSpPr>
              <p:cNvPr id="98" name="Google Shape;98;p1"/>
              <p:cNvCxnSpPr>
                <a:stCxn id="96" idx="0"/>
              </p:cNvCxnSpPr>
              <p:nvPr/>
            </p:nvCxnSpPr>
            <p:spPr>
              <a:xfrm>
                <a:off x="5292079" y="2375073"/>
                <a:ext cx="0" cy="129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6E5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1"/>
              <p:cNvCxnSpPr>
                <a:stCxn id="96" idx="2"/>
                <a:endCxn id="96" idx="6"/>
              </p:cNvCxnSpPr>
              <p:nvPr/>
            </p:nvCxnSpPr>
            <p:spPr>
              <a:xfrm>
                <a:off x="4644007" y="3023145"/>
                <a:ext cx="1296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6E5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" name="Google Shape;100;p1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101" name="Google Shape;101;p1"/>
              <p:cNvCxnSpPr/>
              <p:nvPr/>
            </p:nvCxnSpPr>
            <p:spPr>
              <a:xfrm>
                <a:off x="5292080" y="2348880"/>
                <a:ext cx="0" cy="1296144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6E5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1"/>
              <p:cNvCxnSpPr/>
              <p:nvPr/>
            </p:nvCxnSpPr>
            <p:spPr>
              <a:xfrm>
                <a:off x="4644008" y="2996952"/>
                <a:ext cx="1296144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6E57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3" name="Google Shape;103;p1"/>
          <p:cNvSpPr txBox="1"/>
          <p:nvPr/>
        </p:nvSpPr>
        <p:spPr>
          <a:xfrm>
            <a:off x="3098996" y="1988173"/>
            <a:ext cx="2657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Holi`s minbak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291013" y="3682469"/>
            <a:ext cx="265797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#Team03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나 영 진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곽 채 우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 호 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1493649" y="634436"/>
            <a:ext cx="6624736" cy="449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chart </a:t>
            </a:r>
            <a:endParaRPr/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84" y="1194409"/>
            <a:ext cx="9011230" cy="338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2" name="Google Shape;262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3" name="Google Shape;263;p11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table schema</a:t>
            </a:r>
            <a:endParaRPr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060" y="1413519"/>
            <a:ext cx="8077740" cy="321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table 정의서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46" y="1163343"/>
            <a:ext cx="6127706" cy="368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table 정의서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20" y="1532461"/>
            <a:ext cx="6602672" cy="255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2" name="Google Shape;292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059" y="1146813"/>
            <a:ext cx="6673761" cy="36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5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2" name="Google Shape;302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03" name="Google Shape;303;p15"/>
          <p:cNvCxnSpPr/>
          <p:nvPr/>
        </p:nvCxnSpPr>
        <p:spPr>
          <a:xfrm>
            <a:off x="599395" y="1347614"/>
            <a:ext cx="7961732" cy="0"/>
          </a:xfrm>
          <a:prstGeom prst="straightConnector1">
            <a:avLst/>
          </a:prstGeom>
          <a:noFill/>
          <a:ln cap="flat" cmpd="sng" w="28575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15"/>
          <p:cNvCxnSpPr/>
          <p:nvPr/>
        </p:nvCxnSpPr>
        <p:spPr>
          <a:xfrm>
            <a:off x="539552" y="4659982"/>
            <a:ext cx="7941827" cy="0"/>
          </a:xfrm>
          <a:prstGeom prst="straightConnector1">
            <a:avLst/>
          </a:prstGeom>
          <a:noFill/>
          <a:ln cap="flat" cmpd="sng" w="28575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15"/>
          <p:cNvSpPr/>
          <p:nvPr/>
        </p:nvSpPr>
        <p:spPr>
          <a:xfrm>
            <a:off x="1547664" y="1491630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4130410" y="1462651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6671198" y="1454895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</a:t>
            </a:r>
            <a:endParaRPr/>
          </a:p>
        </p:txBody>
      </p:sp>
      <p:sp>
        <p:nvSpPr>
          <p:cNvPr id="308" name="Google Shape;308;p15"/>
          <p:cNvSpPr txBox="1"/>
          <p:nvPr/>
        </p:nvSpPr>
        <p:spPr>
          <a:xfrm>
            <a:off x="3203848" y="2188835"/>
            <a:ext cx="1584176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회원정보변경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/>
          </a:p>
        </p:txBody>
      </p:sp>
      <p:sp>
        <p:nvSpPr>
          <p:cNvPr id="309" name="Google Shape;309;p15"/>
          <p:cNvSpPr txBox="1"/>
          <p:nvPr/>
        </p:nvSpPr>
        <p:spPr>
          <a:xfrm>
            <a:off x="4603190" y="2166827"/>
            <a:ext cx="18722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이용후기게시판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Q&amp;A게시판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예약, 취소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목록</a:t>
            </a:r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6385669" y="2170904"/>
            <a:ext cx="197290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Q&amp;A게시판</a:t>
            </a:r>
            <a:endParaRPr/>
          </a:p>
        </p:txBody>
      </p:sp>
      <p:sp>
        <p:nvSpPr>
          <p:cNvPr id="311" name="Google Shape;311;p15"/>
          <p:cNvSpPr txBox="1"/>
          <p:nvPr/>
        </p:nvSpPr>
        <p:spPr>
          <a:xfrm>
            <a:off x="1403648" y="2168842"/>
            <a:ext cx="1800200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회원관리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 관리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파악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예약관리</a:t>
            </a: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1271540" y="1422727"/>
            <a:ext cx="1932308" cy="3165241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3276996" y="1412675"/>
            <a:ext cx="3002972" cy="3175290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6353116" y="1412675"/>
            <a:ext cx="1932308" cy="3165241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권한에 따른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4" name="Google Shape;324;p16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348644"/>
            <a:ext cx="5318951" cy="359896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6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7" name="Google Shape;327;p16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328" name="Google Shape;328;p16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16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6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8" name="Google Shape;338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9" name="Google Shape;339;p17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87" y="1552651"/>
            <a:ext cx="5489406" cy="24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7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2" name="Google Shape;342;p17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343" name="Google Shape;343;p17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17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17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  </a:t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6516216" y="1773382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/ NAVER / GOOGLE 의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소셜 로그인 을 통해 간편한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및 로그인 가능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8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4" name="Google Shape;35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125" y="991886"/>
            <a:ext cx="4221700" cy="3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8"/>
          <p:cNvSpPr/>
          <p:nvPr/>
        </p:nvSpPr>
        <p:spPr>
          <a:xfrm>
            <a:off x="1337969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8" name="Google Shape;358;p18"/>
          <p:cNvGrpSpPr/>
          <p:nvPr/>
        </p:nvGrpSpPr>
        <p:grpSpPr>
          <a:xfrm>
            <a:off x="1391562" y="1267425"/>
            <a:ext cx="317672" cy="339569"/>
            <a:chOff x="1262709" y="1449805"/>
            <a:chExt cx="317672" cy="339569"/>
          </a:xfrm>
        </p:grpSpPr>
        <p:sp>
          <p:nvSpPr>
            <p:cNvPr id="359" name="Google Shape;359;p18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18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18"/>
          <p:cNvSpPr/>
          <p:nvPr/>
        </p:nvSpPr>
        <p:spPr>
          <a:xfrm>
            <a:off x="1706193" y="1063859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 페이지 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1279851" y="1820463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 로그인 상태에서도 예약 현황을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 수 있고, 캘린더에는 예약이 신청된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객실만 보여줌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 예약은 로그인 상태에서만 가능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8"/>
          <p:cNvSpPr/>
          <p:nvPr/>
        </p:nvSpPr>
        <p:spPr>
          <a:xfrm>
            <a:off x="1279851" y="2531572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 이름을 누르면 해당 방에 대한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보여주는 객실 소개 페이지로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18"/>
          <p:cNvSpPr/>
          <p:nvPr/>
        </p:nvSpPr>
        <p:spPr>
          <a:xfrm>
            <a:off x="1279851" y="324263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퇴실 날 캘린더에 객실 이름이 중복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되는 상황을 방지하기 위해 퇴실 날은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캘린더에 표기되지 않도록 설정하였음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8925" y="64314"/>
            <a:ext cx="1531297" cy="138923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8"/>
          <p:cNvSpPr/>
          <p:nvPr/>
        </p:nvSpPr>
        <p:spPr>
          <a:xfrm>
            <a:off x="7663386" y="2244200"/>
            <a:ext cx="401525" cy="27384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7" name="Google Shape;367;p18"/>
          <p:cNvCxnSpPr>
            <a:endCxn id="366" idx="0"/>
          </p:cNvCxnSpPr>
          <p:nvPr/>
        </p:nvCxnSpPr>
        <p:spPr>
          <a:xfrm flipH="1">
            <a:off x="7864149" y="1453700"/>
            <a:ext cx="1046100" cy="79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18"/>
          <p:cNvSpPr/>
          <p:nvPr/>
        </p:nvSpPr>
        <p:spPr>
          <a:xfrm>
            <a:off x="7378925" y="90183"/>
            <a:ext cx="1531297" cy="136336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6" name="Google Shape;376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5096" y="738324"/>
            <a:ext cx="4889392" cy="409940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9"/>
          <p:cNvSpPr/>
          <p:nvPr/>
        </p:nvSpPr>
        <p:spPr>
          <a:xfrm>
            <a:off x="1358294" y="1126363"/>
            <a:ext cx="2500943" cy="3914743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0" name="Google Shape;380;p19"/>
          <p:cNvGrpSpPr/>
          <p:nvPr/>
        </p:nvGrpSpPr>
        <p:grpSpPr>
          <a:xfrm>
            <a:off x="1415893" y="1299667"/>
            <a:ext cx="317672" cy="339569"/>
            <a:chOff x="1262709" y="1449805"/>
            <a:chExt cx="317672" cy="339569"/>
          </a:xfrm>
        </p:grpSpPr>
        <p:sp>
          <p:nvSpPr>
            <p:cNvPr id="381" name="Google Shape;381;p19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19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19"/>
          <p:cNvSpPr/>
          <p:nvPr/>
        </p:nvSpPr>
        <p:spPr>
          <a:xfrm>
            <a:off x="1730524" y="1096101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폼 페이지 </a:t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1312670" y="193606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예약 정보는 회원가입 시 입력한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내용을 자동으로 입력되도록 하였고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방과 이용 기간을 설정하면 해당 사항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맞는 가격을 Ajax를 이용해 출력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1312670" y="2452480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가격은 객실 종류 / 성수기 / 주말 등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요인에 따라 다르게 설정됨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312670" y="344806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동시에 같은 조건으로 예약 할 경우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중복되는 상황을 방지하기 위해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결제하러가기 버튼을 누르면 먼저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waiting 상태로 추가 되도록 설정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(결제가 되지 않으면 DB에서 삭제)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1312670" y="4047399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이전의 날짜 및 같은 예약된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객실의 예약을 할 수 없게 설정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6770" y="0"/>
            <a:ext cx="9144000" cy="51435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>
            <p:ph idx="12" type="sldNum"/>
          </p:nvPr>
        </p:nvSpPr>
        <p:spPr>
          <a:xfrm>
            <a:off x="6018034" y="479844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-117363" y="326076"/>
            <a:ext cx="2088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795679" y="1187221"/>
            <a:ext cx="4146714" cy="464835"/>
            <a:chOff x="1206299" y="1432291"/>
            <a:chExt cx="4146714" cy="464835"/>
          </a:xfrm>
        </p:grpSpPr>
        <p:sp>
          <p:nvSpPr>
            <p:cNvPr id="113" name="Google Shape;113;p2"/>
            <p:cNvSpPr/>
            <p:nvPr/>
          </p:nvSpPr>
          <p:spPr>
            <a:xfrm>
              <a:off x="1206299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1262709" y="1481091"/>
              <a:ext cx="3146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719718" y="1432291"/>
              <a:ext cx="13522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 동기</a:t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935851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4992261" y="1481091"/>
              <a:ext cx="3093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792808" y="2099323"/>
            <a:ext cx="6902197" cy="464834"/>
            <a:chOff x="1206299" y="1432292"/>
            <a:chExt cx="6902197" cy="464834"/>
          </a:xfrm>
        </p:grpSpPr>
        <p:sp>
          <p:nvSpPr>
            <p:cNvPr id="119" name="Google Shape;119;p2"/>
            <p:cNvSpPr/>
            <p:nvPr/>
          </p:nvSpPr>
          <p:spPr>
            <a:xfrm>
              <a:off x="1206299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1262709" y="1481091"/>
              <a:ext cx="3146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719717" y="1432292"/>
              <a:ext cx="13522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 목표</a:t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935851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4992261" y="1481091"/>
              <a:ext cx="3158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5449269" y="1432292"/>
              <a:ext cx="26592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792808" y="3028708"/>
            <a:ext cx="4146714" cy="1462721"/>
            <a:chOff x="1206299" y="1434389"/>
            <a:chExt cx="4146714" cy="1462721"/>
          </a:xfrm>
        </p:grpSpPr>
        <p:sp>
          <p:nvSpPr>
            <p:cNvPr id="126" name="Google Shape;126;p2"/>
            <p:cNvSpPr/>
            <p:nvPr/>
          </p:nvSpPr>
          <p:spPr>
            <a:xfrm>
              <a:off x="1206299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1262709" y="1481091"/>
              <a:ext cx="3146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1719717" y="2250779"/>
              <a:ext cx="13522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유사사이트분석</a:t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35851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4992261" y="1481091"/>
              <a:ext cx="3158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1303694" y="3075410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5079367" y="3075410"/>
            <a:ext cx="13522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>
            <a:off x="792808" y="3936896"/>
            <a:ext cx="4146714" cy="462737"/>
            <a:chOff x="1206299" y="1434389"/>
            <a:chExt cx="4146714" cy="462737"/>
          </a:xfrm>
        </p:grpSpPr>
        <p:sp>
          <p:nvSpPr>
            <p:cNvPr id="134" name="Google Shape;134;p2"/>
            <p:cNvSpPr/>
            <p:nvPr/>
          </p:nvSpPr>
          <p:spPr>
            <a:xfrm>
              <a:off x="1206299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1262709" y="1481091"/>
              <a:ext cx="3146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935851" y="1434389"/>
              <a:ext cx="417162" cy="462737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4992261" y="1481091"/>
              <a:ext cx="3158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5077421" y="2087255"/>
            <a:ext cx="135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주요기능  코드 설명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5038649" y="1055365"/>
            <a:ext cx="26563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CHART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SITEMAP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5088194" y="3983598"/>
            <a:ext cx="13522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1319607" y="3073399"/>
            <a:ext cx="13522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역할 분담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6" name="Google Shape;396;p20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869" y="1112817"/>
            <a:ext cx="4083539" cy="36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0"/>
          <p:cNvSpPr/>
          <p:nvPr/>
        </p:nvSpPr>
        <p:spPr>
          <a:xfrm>
            <a:off x="1367244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9" name="Google Shape;399;p20"/>
          <p:cNvGrpSpPr/>
          <p:nvPr/>
        </p:nvGrpSpPr>
        <p:grpSpPr>
          <a:xfrm>
            <a:off x="1387405" y="1254376"/>
            <a:ext cx="317672" cy="339569"/>
            <a:chOff x="1262709" y="1449805"/>
            <a:chExt cx="317672" cy="339569"/>
          </a:xfrm>
        </p:grpSpPr>
        <p:sp>
          <p:nvSpPr>
            <p:cNvPr id="400" name="Google Shape;400;p20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20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0"/>
          <p:cNvSpPr/>
          <p:nvPr/>
        </p:nvSpPr>
        <p:spPr>
          <a:xfrm>
            <a:off x="1734428" y="104585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pay API 결제 </a:t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1346635" y="199499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pay API 를 통해 결제가 성공할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경우 결제 상태는 ‘waiting’에서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‘check’로 변경되도록 설정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결제가 실패할 경우 DB에서 해당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튜플을 삭제하도록 설정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1" name="Google Shape;411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2" name="Google Shape;412;p21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715" y="1399774"/>
            <a:ext cx="5426469" cy="3389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1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5" name="Google Shape;415;p21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416" name="Google Shape;416;p21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21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1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map API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2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6" name="Google Shape;426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27" name="Google Shape;427;p22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792" y="1337436"/>
            <a:ext cx="5650616" cy="9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792" y="2412068"/>
            <a:ext cx="5601832" cy="123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7274" y="2841492"/>
            <a:ext cx="2710134" cy="20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2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2" name="Google Shape;432;p22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433" name="Google Shape;433;p22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22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22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마이 페이지 </a:t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6520384" y="2433731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 예약 확인 페이지에는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무분별한 예약 취소를 방지하기 위해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하루 전날까지만 예약 취소가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가능하도록 설정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2"/>
          <p:cNvSpPr/>
          <p:nvPr/>
        </p:nvSpPr>
        <p:spPr>
          <a:xfrm>
            <a:off x="6510777" y="1720689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페이지에서 기본 정보 변경 및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탈퇴가 가능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6" name="Google Shape;446;p23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96" y="1630629"/>
            <a:ext cx="5940152" cy="18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3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9" name="Google Shape;449;p23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450" name="Google Shape;450;p23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23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23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0" name="Google Shape;460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1" name="Google Shape;461;p24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597986"/>
            <a:ext cx="5690028" cy="255793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4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4" name="Google Shape;464;p24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465" name="Google Shape;465;p24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4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24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 페이지 </a:t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6518906" y="163821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수정 및 탈퇴 기능이 가능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회원의 정보는 DB에 남고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상태는 탈퇴 회원으로 변경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6509680" y="2240822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컬럼을 이용한 회원 검색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25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7" name="Google Shape;477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8" name="Google Shape;478;p25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669994"/>
            <a:ext cx="5630472" cy="19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5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p25"/>
          <p:cNvGrpSpPr/>
          <p:nvPr/>
        </p:nvGrpSpPr>
        <p:grpSpPr>
          <a:xfrm>
            <a:off x="6541056" y="1239174"/>
            <a:ext cx="384236" cy="339569"/>
            <a:chOff x="1239737" y="1449805"/>
            <a:chExt cx="384236" cy="339569"/>
          </a:xfrm>
        </p:grpSpPr>
        <p:sp>
          <p:nvSpPr>
            <p:cNvPr id="482" name="Google Shape;482;p25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25"/>
            <p:cNvSpPr txBox="1"/>
            <p:nvPr/>
          </p:nvSpPr>
          <p:spPr>
            <a:xfrm>
              <a:off x="1239737" y="1481089"/>
              <a:ext cx="3842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관리 페이지 </a:t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518906" y="163821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페이지의 페이지당 보여지는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 글 개수와 이미지 용량에 대한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제한이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6511978" y="2268910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게시 글에 대한 삭제 검색 가능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26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4" name="Google Shape;494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5" name="Google Shape;495;p26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7" y="1591492"/>
            <a:ext cx="5683856" cy="28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6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8" name="Google Shape;498;p26"/>
          <p:cNvGrpSpPr/>
          <p:nvPr/>
        </p:nvGrpSpPr>
        <p:grpSpPr>
          <a:xfrm>
            <a:off x="6541056" y="1239174"/>
            <a:ext cx="384236" cy="339569"/>
            <a:chOff x="1239737" y="1449805"/>
            <a:chExt cx="384236" cy="339569"/>
          </a:xfrm>
        </p:grpSpPr>
        <p:sp>
          <p:nvSpPr>
            <p:cNvPr id="499" name="Google Shape;499;p26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26"/>
            <p:cNvSpPr txBox="1"/>
            <p:nvPr/>
          </p:nvSpPr>
          <p:spPr>
            <a:xfrm>
              <a:off x="1239737" y="1481089"/>
              <a:ext cx="3842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26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 관리 페이지 </a:t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6471574" y="170498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객실에 대한 추가/ 수정 /삭제가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가능하며, 변경된 내용은 객실 정보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및 객실과 관련된 모든 페이지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적용이 된다.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0" name="Google Shape;510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1" name="Google Shape;511;p27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495234"/>
            <a:ext cx="4773684" cy="245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4" name="Google Shape;514;p27"/>
          <p:cNvGrpSpPr/>
          <p:nvPr/>
        </p:nvGrpSpPr>
        <p:grpSpPr>
          <a:xfrm>
            <a:off x="6541056" y="1239174"/>
            <a:ext cx="384236" cy="339569"/>
            <a:chOff x="1239737" y="1449805"/>
            <a:chExt cx="384236" cy="339569"/>
          </a:xfrm>
        </p:grpSpPr>
        <p:sp>
          <p:nvSpPr>
            <p:cNvPr id="515" name="Google Shape;515;p27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27"/>
            <p:cNvSpPr txBox="1"/>
            <p:nvPr/>
          </p:nvSpPr>
          <p:spPr>
            <a:xfrm>
              <a:off x="1239737" y="1481089"/>
              <a:ext cx="3842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27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관리 페이지 </a:t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471574" y="170498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9" name="Google Shape;5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886" y="1765478"/>
            <a:ext cx="913009" cy="215968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7"/>
          <p:cNvSpPr/>
          <p:nvPr/>
        </p:nvSpPr>
        <p:spPr>
          <a:xfrm>
            <a:off x="6493895" y="1647689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무통장 송금의 경우, 관리자에 의해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 전까지 ‘waiting’로 설정되며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확인후 결제 확인을 통해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‘check’로 변경할 수 있음.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강제 삭제 가능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6482735" y="238896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검색을 통해 해당 페이지에서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조건에 맞는 예약 확인 가능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6506032" y="3072949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‘sysdate’로 저장된 ‘reg_date’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날짜를 이용해 오늘 예약에 대한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정보들을 간편하게 볼 수 있고, 월 별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건수도 파악이 가능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541659"/>
            <a:ext cx="6516215" cy="209204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8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대기시간(미입금)이 24시간을 넘어가면 예약 취소 변경</a:t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31" name="Google Shape;531;p28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28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3" name="Google Shape;533;p28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1" name="Google Shape;541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42" name="Google Shape;542;p29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기능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9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4" name="Google Shape;544;p29"/>
          <p:cNvGrpSpPr/>
          <p:nvPr/>
        </p:nvGrpSpPr>
        <p:grpSpPr>
          <a:xfrm>
            <a:off x="6541056" y="1239174"/>
            <a:ext cx="384236" cy="339569"/>
            <a:chOff x="1239737" y="1449805"/>
            <a:chExt cx="384236" cy="339569"/>
          </a:xfrm>
        </p:grpSpPr>
        <p:sp>
          <p:nvSpPr>
            <p:cNvPr id="545" name="Google Shape;545;p29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29"/>
            <p:cNvSpPr txBox="1"/>
            <p:nvPr/>
          </p:nvSpPr>
          <p:spPr>
            <a:xfrm>
              <a:off x="1239737" y="1481089"/>
              <a:ext cx="3842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29"/>
          <p:cNvSpPr/>
          <p:nvPr/>
        </p:nvSpPr>
        <p:spPr>
          <a:xfrm>
            <a:off x="6878659" y="103560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 계산 페이지 </a:t>
            </a:r>
            <a:endParaRPr/>
          </a:p>
        </p:txBody>
      </p:sp>
      <p:pic>
        <p:nvPicPr>
          <p:cNvPr id="548" name="Google Shape;5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42" y="1346039"/>
            <a:ext cx="5488565" cy="327202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9"/>
          <p:cNvSpPr/>
          <p:nvPr/>
        </p:nvSpPr>
        <p:spPr>
          <a:xfrm>
            <a:off x="6471574" y="1686024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월에 대한 총 수입/ 각 객실 별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수입을 파악 할 수 있으며, 무분별한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취소 와 대기 상태를 방지하고자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취소와 / 대기 상태가 일정 횟수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이상인 사용자를 보여주도록 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3"/>
          <p:cNvGrpSpPr/>
          <p:nvPr/>
        </p:nvGrpSpPr>
        <p:grpSpPr>
          <a:xfrm>
            <a:off x="683568" y="274140"/>
            <a:ext cx="608022" cy="752655"/>
            <a:chOff x="755576" y="699542"/>
            <a:chExt cx="608022" cy="752655"/>
          </a:xfrm>
        </p:grpSpPr>
        <p:sp>
          <p:nvSpPr>
            <p:cNvPr id="148" name="Google Shape;148;p3"/>
            <p:cNvSpPr/>
            <p:nvPr/>
          </p:nvSpPr>
          <p:spPr>
            <a:xfrm flipH="1">
              <a:off x="755576" y="786771"/>
              <a:ext cx="504058" cy="504058"/>
            </a:xfrm>
            <a:prstGeom prst="snip1Rect">
              <a:avLst>
                <a:gd fmla="val 50000" name="adj"/>
              </a:avLst>
            </a:prstGeom>
            <a:solidFill>
              <a:srgbClr val="FD4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827586" y="699542"/>
              <a:ext cx="536012" cy="752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#</a:t>
              </a:r>
              <a:endPara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1394592" y="387709"/>
            <a:ext cx="6624735" cy="448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동기  </a:t>
            </a:r>
            <a:endParaRPr/>
          </a:p>
        </p:txBody>
      </p:sp>
      <p:sp>
        <p:nvSpPr>
          <p:cNvPr id="151" name="Google Shape;151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3286200" y="1658995"/>
            <a:ext cx="5400600" cy="350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학습한 내용을 바탕으로 가장 적합한 주제 선택 중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소비자와 관리자 측면에서 다양하게 생각하며, 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구체적으로 접근 할 수 있는 숙박 예약 서비스 선정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19" y="1563638"/>
            <a:ext cx="2737969" cy="279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/>
          <p:nvPr/>
        </p:nvSpPr>
        <p:spPr>
          <a:xfrm>
            <a:off x="2610877" y="865427"/>
            <a:ext cx="1313051" cy="4175680"/>
          </a:xfrm>
          <a:prstGeom prst="rect">
            <a:avLst/>
          </a:prstGeom>
          <a:gradFill>
            <a:gsLst>
              <a:gs pos="0">
                <a:schemeClr val="lt1"/>
              </a:gs>
              <a:gs pos="14000">
                <a:srgbClr val="FFFFFF">
                  <a:alpha val="9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50571"/>
            <a:ext cx="5364088" cy="217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66975"/>
            <a:ext cx="3690729" cy="237344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0"/>
          <p:cNvSpPr/>
          <p:nvPr/>
        </p:nvSpPr>
        <p:spPr>
          <a:xfrm>
            <a:off x="6517686" y="1723433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페이지의 달력을 현재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달의 1일로 설정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12720" y="936102"/>
            <a:ext cx="3203848" cy="79698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323528" y="3109785"/>
            <a:ext cx="2232248" cy="398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729240" y="4416504"/>
            <a:ext cx="2232248" cy="3980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30"/>
          <p:cNvSpPr/>
          <p:nvPr/>
        </p:nvSpPr>
        <p:spPr>
          <a:xfrm>
            <a:off x="6516542" y="2139329"/>
            <a:ext cx="2526157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2019년 11월 1일의 요일을 구하고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요일이 올 때까지 공백 처리</a:t>
            </a:r>
            <a:endParaRPr/>
          </a:p>
        </p:txBody>
      </p:sp>
      <p:sp>
        <p:nvSpPr>
          <p:cNvPr id="561" name="Google Shape;561;p30"/>
          <p:cNvSpPr/>
          <p:nvPr/>
        </p:nvSpPr>
        <p:spPr>
          <a:xfrm>
            <a:off x="6500287" y="3605765"/>
            <a:ext cx="6444208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비교를 “2019/11/01”과 같은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스트링 형태로 처리하기 위해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캘린더의 일의자리수가 한자리일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경우 “0”+”일의 자리” 형태로 변환  </a:t>
            </a:r>
            <a:endParaRPr/>
          </a:p>
        </p:txBody>
      </p:sp>
      <p:sp>
        <p:nvSpPr>
          <p:cNvPr id="562" name="Google Shape;562;p30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0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4" name="Google Shape;564;p30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0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7" name="Google Shape;567;p30"/>
          <p:cNvGrpSpPr/>
          <p:nvPr/>
        </p:nvGrpSpPr>
        <p:grpSpPr>
          <a:xfrm>
            <a:off x="6564028" y="1239174"/>
            <a:ext cx="317672" cy="339569"/>
            <a:chOff x="1262709" y="1449805"/>
            <a:chExt cx="317672" cy="339569"/>
          </a:xfrm>
        </p:grpSpPr>
        <p:sp>
          <p:nvSpPr>
            <p:cNvPr id="568" name="Google Shape;568;p30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p30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30"/>
          <p:cNvGrpSpPr/>
          <p:nvPr/>
        </p:nvGrpSpPr>
        <p:grpSpPr>
          <a:xfrm>
            <a:off x="6541370" y="2924673"/>
            <a:ext cx="317672" cy="339569"/>
            <a:chOff x="1262709" y="1449805"/>
            <a:chExt cx="317672" cy="339569"/>
          </a:xfrm>
        </p:grpSpPr>
        <p:sp>
          <p:nvSpPr>
            <p:cNvPr id="571" name="Google Shape;571;p30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2" name="Google Shape;572;p30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30"/>
          <p:cNvSpPr/>
          <p:nvPr/>
        </p:nvSpPr>
        <p:spPr>
          <a:xfrm>
            <a:off x="6472583" y="135520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*캘린더 시작일 파악하기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0"/>
          <p:cNvSpPr/>
          <p:nvPr/>
        </p:nvSpPr>
        <p:spPr>
          <a:xfrm>
            <a:off x="6500287" y="3041510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*yyyy/MM/dd형식으로 변환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5" name="Google Shape;575;p30"/>
          <p:cNvGrpSpPr/>
          <p:nvPr/>
        </p:nvGrpSpPr>
        <p:grpSpPr>
          <a:xfrm>
            <a:off x="2893277" y="975223"/>
            <a:ext cx="317672" cy="339569"/>
            <a:chOff x="1262709" y="1449805"/>
            <a:chExt cx="317672" cy="339569"/>
          </a:xfrm>
        </p:grpSpPr>
        <p:sp>
          <p:nvSpPr>
            <p:cNvPr id="576" name="Google Shape;576;p30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7" name="Google Shape;577;p30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30"/>
          <p:cNvGrpSpPr/>
          <p:nvPr/>
        </p:nvGrpSpPr>
        <p:grpSpPr>
          <a:xfrm>
            <a:off x="2643816" y="4404948"/>
            <a:ext cx="317672" cy="339569"/>
            <a:chOff x="1262709" y="1449805"/>
            <a:chExt cx="317672" cy="339569"/>
          </a:xfrm>
        </p:grpSpPr>
        <p:sp>
          <p:nvSpPr>
            <p:cNvPr id="579" name="Google Shape;579;p30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30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0" y="3395682"/>
            <a:ext cx="4573008" cy="15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0" y="559340"/>
            <a:ext cx="6437457" cy="293832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1"/>
          <p:cNvSpPr/>
          <p:nvPr/>
        </p:nvSpPr>
        <p:spPr>
          <a:xfrm>
            <a:off x="395536" y="1403178"/>
            <a:ext cx="3744416" cy="9180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1"/>
          <p:cNvSpPr/>
          <p:nvPr/>
        </p:nvSpPr>
        <p:spPr>
          <a:xfrm>
            <a:off x="6471574" y="174274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날짜를 범위로 받기 때문에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범위로 지정된 날짜 사이의 값들을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 출력 </a:t>
            </a:r>
            <a:endParaRPr/>
          </a:p>
        </p:txBody>
      </p:sp>
      <p:sp>
        <p:nvSpPr>
          <p:cNvPr id="590" name="Google Shape;590;p31"/>
          <p:cNvSpPr/>
          <p:nvPr/>
        </p:nvSpPr>
        <p:spPr>
          <a:xfrm>
            <a:off x="34320" y="3342299"/>
            <a:ext cx="1779178" cy="85651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1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2" name="Google Shape;592;p31"/>
          <p:cNvGrpSpPr/>
          <p:nvPr/>
        </p:nvGrpSpPr>
        <p:grpSpPr>
          <a:xfrm>
            <a:off x="3818823" y="1403178"/>
            <a:ext cx="317672" cy="339569"/>
            <a:chOff x="1262709" y="1449805"/>
            <a:chExt cx="317672" cy="339569"/>
          </a:xfrm>
        </p:grpSpPr>
        <p:sp>
          <p:nvSpPr>
            <p:cNvPr id="593" name="Google Shape;593;p31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31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p31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*중간날짜 구하기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6" name="Google Shape;596;p31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597" name="Google Shape;597;p31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31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1"/>
          <p:cNvSpPr/>
          <p:nvPr/>
        </p:nvSpPr>
        <p:spPr>
          <a:xfrm>
            <a:off x="6488727" y="2639078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2019/10/31 ~ 2019/11/08일 사이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날짜들을 가져오기위해 Date타입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변경 후 1일씩 추가 하여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계산한 후, 다시 ”yyyy/MM/dd”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형태의 String타입으로 변경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0" name="Google Shape;600;p31"/>
          <p:cNvGrpSpPr/>
          <p:nvPr/>
        </p:nvGrpSpPr>
        <p:grpSpPr>
          <a:xfrm>
            <a:off x="1495826" y="3373788"/>
            <a:ext cx="317672" cy="339569"/>
            <a:chOff x="1262709" y="1449805"/>
            <a:chExt cx="317672" cy="339569"/>
          </a:xfrm>
        </p:grpSpPr>
        <p:sp>
          <p:nvSpPr>
            <p:cNvPr id="601" name="Google Shape;601;p31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31"/>
            <p:cNvSpPr txBox="1"/>
            <p:nvPr/>
          </p:nvSpPr>
          <p:spPr>
            <a:xfrm>
              <a:off x="1262709" y="1481091"/>
              <a:ext cx="31463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</a:t>
              </a:r>
              <a:endParaRPr b="1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31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80" y="3847182"/>
            <a:ext cx="33909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8" y="565342"/>
            <a:ext cx="5319830" cy="290398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2"/>
          <p:cNvSpPr/>
          <p:nvPr/>
        </p:nvSpPr>
        <p:spPr>
          <a:xfrm>
            <a:off x="683568" y="1488073"/>
            <a:ext cx="2520280" cy="65162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2"/>
          <p:cNvSpPr/>
          <p:nvPr/>
        </p:nvSpPr>
        <p:spPr>
          <a:xfrm>
            <a:off x="88767" y="3847182"/>
            <a:ext cx="2669356" cy="6431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*특정 날짜의 요일 구하기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8" name="Google Shape;618;p32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619" name="Google Shape;619;p32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32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32"/>
          <p:cNvSpPr/>
          <p:nvPr/>
        </p:nvSpPr>
        <p:spPr>
          <a:xfrm>
            <a:off x="6471574" y="174274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2"/>
          <p:cNvSpPr/>
          <p:nvPr/>
        </p:nvSpPr>
        <p:spPr>
          <a:xfrm>
            <a:off x="6486047" y="172265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3번과 같이 Date형태의 값으로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변환하여 Calendar 라이브러리의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요일과 비교하여 요일을 계산</a:t>
            </a:r>
            <a:endParaRPr/>
          </a:p>
        </p:txBody>
      </p:sp>
      <p:grpSp>
        <p:nvGrpSpPr>
          <p:cNvPr id="623" name="Google Shape;623;p32"/>
          <p:cNvGrpSpPr/>
          <p:nvPr/>
        </p:nvGrpSpPr>
        <p:grpSpPr>
          <a:xfrm>
            <a:off x="3244846" y="1499524"/>
            <a:ext cx="317672" cy="339569"/>
            <a:chOff x="1262709" y="1449805"/>
            <a:chExt cx="317672" cy="339569"/>
          </a:xfrm>
        </p:grpSpPr>
        <p:sp>
          <p:nvSpPr>
            <p:cNvPr id="624" name="Google Shape;624;p32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2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32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/>
          <p:nvPr/>
        </p:nvSpPr>
        <p:spPr>
          <a:xfrm>
            <a:off x="6516215" y="208448"/>
            <a:ext cx="54020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#=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35" name="Google Shape;6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364"/>
            <a:ext cx="66294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3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3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33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*Ajax를 이용한 예약 form 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9" name="Google Shape;639;p33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640" name="Google Shape;640;p33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33"/>
          <p:cNvSpPr/>
          <p:nvPr/>
        </p:nvSpPr>
        <p:spPr>
          <a:xfrm>
            <a:off x="6492159" y="178976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Ajax로 객실과 숙박 날짜를 선택시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해당 객실별 성수기 / 주말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가격을 판단하여 가격을 가져와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페이지에서 출력</a:t>
            </a:r>
            <a:endParaRPr/>
          </a:p>
        </p:txBody>
      </p:sp>
      <p:grpSp>
        <p:nvGrpSpPr>
          <p:cNvPr id="643" name="Google Shape;643;p33"/>
          <p:cNvGrpSpPr/>
          <p:nvPr/>
        </p:nvGrpSpPr>
        <p:grpSpPr>
          <a:xfrm>
            <a:off x="668607" y="1159955"/>
            <a:ext cx="317672" cy="339569"/>
            <a:chOff x="1262709" y="1449805"/>
            <a:chExt cx="317672" cy="339569"/>
          </a:xfrm>
        </p:grpSpPr>
        <p:sp>
          <p:nvSpPr>
            <p:cNvPr id="644" name="Google Shape;644;p33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33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33"/>
          <p:cNvSpPr/>
          <p:nvPr/>
        </p:nvSpPr>
        <p:spPr>
          <a:xfrm>
            <a:off x="671648" y="1126364"/>
            <a:ext cx="5714151" cy="252993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3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4"/>
          <p:cNvPicPr preferRelativeResize="0"/>
          <p:nvPr/>
        </p:nvPicPr>
        <p:blipFill rotWithShape="1">
          <a:blip r:embed="rId3">
            <a:alphaModFix/>
          </a:blip>
          <a:srcRect b="0" l="0" r="0" t="4607"/>
          <a:stretch/>
        </p:blipFill>
        <p:spPr>
          <a:xfrm>
            <a:off x="24341" y="729107"/>
            <a:ext cx="6434162" cy="346161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4"/>
          <p:cNvSpPr txBox="1"/>
          <p:nvPr/>
        </p:nvSpPr>
        <p:spPr>
          <a:xfrm>
            <a:off x="6516215" y="208448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*월별 예약 정보 찾기 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0" name="Google Shape;660;p34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661" name="Google Shape;661;p34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4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6540894" y="177242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등록 날짜를 기준으로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년도 월에 결제 체크에 따른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예약정보들을 불러올 수 있음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 수입 또한 이와 같이 처리 </a:t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683568" y="1065975"/>
            <a:ext cx="5774935" cy="292923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5" name="Google Shape;665;p34"/>
          <p:cNvGrpSpPr/>
          <p:nvPr/>
        </p:nvGrpSpPr>
        <p:grpSpPr>
          <a:xfrm>
            <a:off x="303280" y="1021454"/>
            <a:ext cx="317672" cy="339569"/>
            <a:chOff x="1262709" y="1449805"/>
            <a:chExt cx="317672" cy="339569"/>
          </a:xfrm>
        </p:grpSpPr>
        <p:sp>
          <p:nvSpPr>
            <p:cNvPr id="666" name="Google Shape;666;p34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p34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8" name="Google Shape;6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32" y="4301896"/>
            <a:ext cx="6334661" cy="209512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4"/>
          <p:cNvSpPr/>
          <p:nvPr/>
        </p:nvSpPr>
        <p:spPr>
          <a:xfrm>
            <a:off x="24341" y="4267932"/>
            <a:ext cx="6334661" cy="25965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>
            <a:off x="6054888" y="3913900"/>
            <a:ext cx="317672" cy="339569"/>
            <a:chOff x="1262709" y="1449805"/>
            <a:chExt cx="317672" cy="339569"/>
          </a:xfrm>
        </p:grpSpPr>
        <p:sp>
          <p:nvSpPr>
            <p:cNvPr id="671" name="Google Shape;671;p34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34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34"/>
          <p:cNvGrpSpPr/>
          <p:nvPr/>
        </p:nvGrpSpPr>
        <p:grpSpPr>
          <a:xfrm>
            <a:off x="6550969" y="2796036"/>
            <a:ext cx="317672" cy="339569"/>
            <a:chOff x="1262709" y="1449805"/>
            <a:chExt cx="317672" cy="339569"/>
          </a:xfrm>
        </p:grpSpPr>
        <p:sp>
          <p:nvSpPr>
            <p:cNvPr id="674" name="Google Shape;674;p34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34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p34"/>
          <p:cNvSpPr/>
          <p:nvPr/>
        </p:nvSpPr>
        <p:spPr>
          <a:xfrm>
            <a:off x="6516214" y="2884098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*일별 예약 정보 찾기 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34"/>
          <p:cNvSpPr/>
          <p:nvPr/>
        </p:nvSpPr>
        <p:spPr>
          <a:xfrm>
            <a:off x="6540894" y="3078782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6번과 같은 방식으로 처리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4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55" y="1101900"/>
            <a:ext cx="6194526" cy="2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5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*월별 예약 정보 찾기 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0" name="Google Shape;690;p35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691" name="Google Shape;691;p35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35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35"/>
          <p:cNvSpPr/>
          <p:nvPr/>
        </p:nvSpPr>
        <p:spPr>
          <a:xfrm>
            <a:off x="6537175" y="1832361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상태 (chkpayment) 가 일정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횟수를 넘기는 사용자를 불러옴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35"/>
          <p:cNvSpPr/>
          <p:nvPr/>
        </p:nvSpPr>
        <p:spPr>
          <a:xfrm>
            <a:off x="611560" y="1559417"/>
            <a:ext cx="5825313" cy="22540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5" name="Google Shape;695;p35"/>
          <p:cNvGrpSpPr/>
          <p:nvPr/>
        </p:nvGrpSpPr>
        <p:grpSpPr>
          <a:xfrm>
            <a:off x="233082" y="1468657"/>
            <a:ext cx="317672" cy="339569"/>
            <a:chOff x="1262709" y="1449805"/>
            <a:chExt cx="317672" cy="339569"/>
          </a:xfrm>
        </p:grpSpPr>
        <p:sp>
          <p:nvSpPr>
            <p:cNvPr id="696" name="Google Shape;696;p35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35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35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"/>
          <p:cNvSpPr/>
          <p:nvPr/>
        </p:nvSpPr>
        <p:spPr>
          <a:xfrm>
            <a:off x="6537175" y="150936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무제한 예약과, 취소 방지를 위함</a:t>
            </a:r>
            <a:endParaRPr/>
          </a:p>
        </p:txBody>
      </p:sp>
      <p:sp>
        <p:nvSpPr>
          <p:cNvPr id="702" name="Google Shape;702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72" y="505168"/>
            <a:ext cx="5179202" cy="451596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6"/>
          <p:cNvSpPr/>
          <p:nvPr/>
        </p:nvSpPr>
        <p:spPr>
          <a:xfrm>
            <a:off x="6516216" y="1126364"/>
            <a:ext cx="2420009" cy="3533618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6516215" y="1087633"/>
            <a:ext cx="2420009" cy="3533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6500287" y="1266836"/>
            <a:ext cx="2321449" cy="796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*컬럼 선택 후 검색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1" name="Google Shape;711;p36"/>
          <p:cNvGrpSpPr/>
          <p:nvPr/>
        </p:nvGrpSpPr>
        <p:grpSpPr>
          <a:xfrm>
            <a:off x="6539422" y="1191239"/>
            <a:ext cx="317672" cy="339569"/>
            <a:chOff x="1262709" y="1449805"/>
            <a:chExt cx="317672" cy="339569"/>
          </a:xfrm>
        </p:grpSpPr>
        <p:sp>
          <p:nvSpPr>
            <p:cNvPr id="712" name="Google Shape;712;p36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36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36"/>
          <p:cNvSpPr/>
          <p:nvPr/>
        </p:nvSpPr>
        <p:spPr>
          <a:xfrm>
            <a:off x="6537175" y="212492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sql문의 컬럼이 set이 안되기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 이전과 조금 다른 형태로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DAO의 쿼리 생성 하였음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1083541" y="505168"/>
            <a:ext cx="3704483" cy="9634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6" name="Google Shape;716;p36"/>
          <p:cNvGrpSpPr/>
          <p:nvPr/>
        </p:nvGrpSpPr>
        <p:grpSpPr>
          <a:xfrm>
            <a:off x="712382" y="528480"/>
            <a:ext cx="317672" cy="339569"/>
            <a:chOff x="1262709" y="1449805"/>
            <a:chExt cx="317672" cy="339569"/>
          </a:xfrm>
        </p:grpSpPr>
        <p:sp>
          <p:nvSpPr>
            <p:cNvPr id="717" name="Google Shape;717;p36"/>
            <p:cNvSpPr/>
            <p:nvPr/>
          </p:nvSpPr>
          <p:spPr>
            <a:xfrm>
              <a:off x="1274256" y="1449805"/>
              <a:ext cx="306125" cy="339569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36"/>
            <p:cNvSpPr txBox="1"/>
            <p:nvPr/>
          </p:nvSpPr>
          <p:spPr>
            <a:xfrm>
              <a:off x="1262709" y="1481091"/>
              <a:ext cx="3146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36"/>
          <p:cNvSpPr/>
          <p:nvPr/>
        </p:nvSpPr>
        <p:spPr>
          <a:xfrm flipH="1">
            <a:off x="7156954" y="310234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6"/>
          <p:cNvSpPr txBox="1"/>
          <p:nvPr/>
        </p:nvSpPr>
        <p:spPr>
          <a:xfrm>
            <a:off x="7236296" y="21668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7596336" y="427443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주요코드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6537175" y="1509367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곳에서 컬럼 별 검색을 위함 </a:t>
            </a:r>
            <a:endParaRPr/>
          </a:p>
        </p:txBody>
      </p:sp>
      <p:sp>
        <p:nvSpPr>
          <p:cNvPr id="723" name="Google Shape;723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37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1" name="Google Shape;731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32" name="Google Shape;732;p37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29" y="1576226"/>
            <a:ext cx="8537741" cy="271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"/>
          <p:cNvGrpSpPr/>
          <p:nvPr/>
        </p:nvGrpSpPr>
        <p:grpSpPr>
          <a:xfrm>
            <a:off x="683568" y="274140"/>
            <a:ext cx="608022" cy="752655"/>
            <a:chOff x="755576" y="699542"/>
            <a:chExt cx="608022" cy="752655"/>
          </a:xfrm>
        </p:grpSpPr>
        <p:sp>
          <p:nvSpPr>
            <p:cNvPr id="161" name="Google Shape;161;p4"/>
            <p:cNvSpPr/>
            <p:nvPr/>
          </p:nvSpPr>
          <p:spPr>
            <a:xfrm flipH="1">
              <a:off x="755576" y="786771"/>
              <a:ext cx="504058" cy="504058"/>
            </a:xfrm>
            <a:prstGeom prst="snip1Rect">
              <a:avLst>
                <a:gd fmla="val 50000" name="adj"/>
              </a:avLst>
            </a:prstGeom>
            <a:solidFill>
              <a:srgbClr val="FD4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827586" y="699542"/>
              <a:ext cx="536012" cy="752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#</a:t>
              </a:r>
              <a:endPara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163" name="Google Shape;163;p4"/>
          <p:cNvSpPr txBox="1"/>
          <p:nvPr/>
        </p:nvSpPr>
        <p:spPr>
          <a:xfrm>
            <a:off x="1394592" y="387709"/>
            <a:ext cx="66247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구현 목표</a:t>
            </a:r>
            <a:endParaRPr/>
          </a:p>
        </p:txBody>
      </p:sp>
      <p:sp>
        <p:nvSpPr>
          <p:cNvPr id="164" name="Google Shape;164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547664" y="1872710"/>
            <a:ext cx="523359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 및 로그인 &amp; 소셜 로그인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(회원 관리 / 예약 관리 / 방 관리)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 소개 및 게시판 페이지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 페이지(예약 현황 보여주는 기능)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페이지(무통장 송금 / kakao pay)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안내 페이지(API)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606973" y="1217069"/>
            <a:ext cx="66247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숙박시설 사이트 유사 구현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/>
          <p:nvPr/>
        </p:nvSpPr>
        <p:spPr>
          <a:xfrm flipH="1">
            <a:off x="739433" y="403866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811443" y="316637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4" name="Google Shape;174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75" name="Google Shape;175;p5"/>
          <p:cNvCxnSpPr/>
          <p:nvPr/>
        </p:nvCxnSpPr>
        <p:spPr>
          <a:xfrm>
            <a:off x="583252" y="1108725"/>
            <a:ext cx="7961732" cy="0"/>
          </a:xfrm>
          <a:prstGeom prst="straightConnector1">
            <a:avLst/>
          </a:prstGeom>
          <a:noFill/>
          <a:ln cap="flat" cmpd="sng" w="28575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5"/>
          <p:cNvCxnSpPr/>
          <p:nvPr/>
        </p:nvCxnSpPr>
        <p:spPr>
          <a:xfrm>
            <a:off x="539552" y="4659982"/>
            <a:ext cx="7941827" cy="0"/>
          </a:xfrm>
          <a:prstGeom prst="straightConnector1">
            <a:avLst/>
          </a:prstGeom>
          <a:noFill/>
          <a:ln cap="flat" cmpd="sng" w="28575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5"/>
          <p:cNvSpPr/>
          <p:nvPr/>
        </p:nvSpPr>
        <p:spPr>
          <a:xfrm>
            <a:off x="693225" y="1446415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나영진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693225" y="2431472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곽채우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693225" y="3337046"/>
            <a:ext cx="1296144" cy="3600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추호림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2195736" y="3124651"/>
            <a:ext cx="572465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 및 로그인 &amp; 소셜 로그인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(마이 페이지 /회원 관리 / 방 관리 / 예약 취소)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자유 게시판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 소개 페이지 &amp; 지도 API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2195736" y="1281716"/>
            <a:ext cx="532859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현황 캘린더 &amp; 예약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( 예약관리 / 수입 파악 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시스템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2195736" y="2366204"/>
            <a:ext cx="532859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 소개 페이지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1394592" y="387709"/>
            <a:ext cx="66247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분담 역할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0" name="Google Shape;190;p6"/>
          <p:cNvSpPr txBox="1"/>
          <p:nvPr/>
        </p:nvSpPr>
        <p:spPr>
          <a:xfrm>
            <a:off x="1493648" y="339502"/>
            <a:ext cx="6624735" cy="45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환경 </a:t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 flipH="1">
            <a:off x="755576" y="347821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791436" y="267494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1421641" y="1352154"/>
            <a:ext cx="6624735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Tool : Eclipse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 : Apache Tomcat8.5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: SQL Tools(Oracle)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Browser : Google Chrome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 : Java, JavaScript</a:t>
            </a:r>
            <a:endParaRPr/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7"/>
          <p:cNvGrpSpPr/>
          <p:nvPr/>
        </p:nvGrpSpPr>
        <p:grpSpPr>
          <a:xfrm>
            <a:off x="683568" y="274139"/>
            <a:ext cx="608022" cy="752656"/>
            <a:chOff x="755576" y="699541"/>
            <a:chExt cx="608022" cy="752656"/>
          </a:xfrm>
        </p:grpSpPr>
        <p:sp>
          <p:nvSpPr>
            <p:cNvPr id="200" name="Google Shape;200;p7"/>
            <p:cNvSpPr/>
            <p:nvPr/>
          </p:nvSpPr>
          <p:spPr>
            <a:xfrm flipH="1">
              <a:off x="755576" y="786771"/>
              <a:ext cx="504058" cy="504058"/>
            </a:xfrm>
            <a:prstGeom prst="snip1Rect">
              <a:avLst>
                <a:gd fmla="val 50000" name="adj"/>
              </a:avLst>
            </a:prstGeom>
            <a:solidFill>
              <a:srgbClr val="FD4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827586" y="699541"/>
              <a:ext cx="536012" cy="75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#</a:t>
              </a:r>
              <a:endPara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02" name="Google Shape;202;p7"/>
          <p:cNvSpPr txBox="1"/>
          <p:nvPr/>
        </p:nvSpPr>
        <p:spPr>
          <a:xfrm>
            <a:off x="1202839" y="271835"/>
            <a:ext cx="66247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유사 사이트 분석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외똔집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1" y="1860825"/>
            <a:ext cx="2359157" cy="227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1597" y="1896435"/>
            <a:ext cx="3583719" cy="223658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110186" y="1114025"/>
            <a:ext cx="648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110186" y="1449522"/>
            <a:ext cx="25566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 예약 현황 시스템 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2307561" y="1114024"/>
            <a:ext cx="648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2307561" y="1450000"/>
            <a:ext cx="39880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객실에 대한 내용을 이미지로 대체</a:t>
            </a:r>
            <a:endParaRPr/>
          </a:p>
        </p:txBody>
      </p:sp>
      <p:sp>
        <p:nvSpPr>
          <p:cNvPr id="210" name="Google Shape;210;p7"/>
          <p:cNvSpPr/>
          <p:nvPr/>
        </p:nvSpPr>
        <p:spPr>
          <a:xfrm>
            <a:off x="6516216" y="1126364"/>
            <a:ext cx="2420009" cy="770071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6596557" y="122865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객실에 대한 비용 및 내용을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구체적으로 소개하는 페이지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 구성하도록 진행 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6471574" y="683960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*진행할 사항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5363847" y="865427"/>
            <a:ext cx="1313051" cy="4175680"/>
          </a:xfrm>
          <a:prstGeom prst="rect">
            <a:avLst/>
          </a:prstGeom>
          <a:gradFill>
            <a:gsLst>
              <a:gs pos="0">
                <a:schemeClr val="lt1"/>
              </a:gs>
              <a:gs pos="14000">
                <a:srgbClr val="FFFFFF">
                  <a:alpha val="9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683568" y="274139"/>
            <a:ext cx="608022" cy="752656"/>
            <a:chOff x="755576" y="699541"/>
            <a:chExt cx="608022" cy="752656"/>
          </a:xfrm>
        </p:grpSpPr>
        <p:sp>
          <p:nvSpPr>
            <p:cNvPr id="220" name="Google Shape;220;p8"/>
            <p:cNvSpPr/>
            <p:nvPr/>
          </p:nvSpPr>
          <p:spPr>
            <a:xfrm flipH="1">
              <a:off x="755576" y="786771"/>
              <a:ext cx="504058" cy="504058"/>
            </a:xfrm>
            <a:prstGeom prst="snip1Rect">
              <a:avLst>
                <a:gd fmla="val 50000" name="adj"/>
              </a:avLst>
            </a:prstGeom>
            <a:solidFill>
              <a:srgbClr val="FD4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8"/>
            <p:cNvSpPr txBox="1"/>
            <p:nvPr/>
          </p:nvSpPr>
          <p:spPr>
            <a:xfrm>
              <a:off x="827586" y="699541"/>
              <a:ext cx="536012" cy="752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#</a:t>
              </a:r>
              <a:endParaRPr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22" name="Google Shape;222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23" name="Google Shape;223;p8"/>
          <p:cNvCxnSpPr/>
          <p:nvPr/>
        </p:nvCxnSpPr>
        <p:spPr>
          <a:xfrm rot="5400000">
            <a:off x="-537146" y="3923724"/>
            <a:ext cx="1031286" cy="0"/>
          </a:xfrm>
          <a:prstGeom prst="straightConnector1">
            <a:avLst/>
          </a:prstGeom>
          <a:noFill/>
          <a:ln cap="flat" cmpd="sng" w="28575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8"/>
          <p:cNvSpPr txBox="1"/>
          <p:nvPr/>
        </p:nvSpPr>
        <p:spPr>
          <a:xfrm>
            <a:off x="1202839" y="271835"/>
            <a:ext cx="66247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유사 사이트 분석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Rhodes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6" y="2361500"/>
            <a:ext cx="2282663" cy="18064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 txBox="1"/>
          <p:nvPr/>
        </p:nvSpPr>
        <p:spPr>
          <a:xfrm>
            <a:off x="110186" y="1114025"/>
            <a:ext cx="648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125842" y="1420475"/>
            <a:ext cx="25566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 페이지 구성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결제 시스템 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2307561" y="1114024"/>
            <a:ext cx="648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2307561" y="1338928"/>
            <a:ext cx="27425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제한된 숙박 일정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소비자의 입장에서 평일과 주말을 연결하여 예약할 경우 가격 측정이 애매하다고 판단할 가능성이 있음</a:t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5364088" y="1207912"/>
            <a:ext cx="3654070" cy="1002977"/>
          </a:xfrm>
          <a:prstGeom prst="rect">
            <a:avLst/>
          </a:prstGeom>
          <a:noFill/>
          <a:ln cap="flat" cmpd="sng" w="25400">
            <a:solidFill>
              <a:srgbClr val="263E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5364088" y="1147836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소비자가의 숙박 일수를 다양하게 설정하도록 구성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2865" y="2661041"/>
            <a:ext cx="3783915" cy="134161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8"/>
          <p:cNvSpPr/>
          <p:nvPr/>
        </p:nvSpPr>
        <p:spPr>
          <a:xfrm>
            <a:off x="5364088" y="1586215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평일 주말을 구분하여 계산하고, 측정된 가격을 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소비자에게 보여주도록 구성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5268735" y="712314"/>
            <a:ext cx="5344852" cy="756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*진행할 사항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 flipH="1">
            <a:off x="755576" y="642755"/>
            <a:ext cx="504058" cy="504058"/>
          </a:xfrm>
          <a:prstGeom prst="snip1Rect">
            <a:avLst>
              <a:gd fmla="val 50000" name="adj"/>
            </a:avLst>
          </a:prstGeom>
          <a:solidFill>
            <a:srgbClr val="FD4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827586" y="555526"/>
            <a:ext cx="540204" cy="757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#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2" name="Google Shape;242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1493649" y="634436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Reservation flow chart </a:t>
            </a:r>
            <a:endParaRPr/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37" y="1520305"/>
            <a:ext cx="8961326" cy="253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2016-05-06T07:45:14Z</dcterms:created>
  <dc:creator>Jiyun Nam</dc:creator>
</cp:coreProperties>
</file>